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5" r:id="rId4"/>
    <p:sldId id="259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y Ramsey" userId="0fee03d3-ceff-440e-9e0b-8ac333d0e8c3" providerId="ADAL" clId="{D6B64259-DF35-44FA-B39F-E4CA8D29327B}"/>
    <pc:docChg chg="addSld modSld">
      <pc:chgData name="Becky Ramsey" userId="0fee03d3-ceff-440e-9e0b-8ac333d0e8c3" providerId="ADAL" clId="{D6B64259-DF35-44FA-B39F-E4CA8D29327B}" dt="2023-10-11T17:34:26.575" v="15" actId="1076"/>
      <pc:docMkLst>
        <pc:docMk/>
      </pc:docMkLst>
      <pc:sldChg chg="addSp delSp modSp new mod">
        <pc:chgData name="Becky Ramsey" userId="0fee03d3-ceff-440e-9e0b-8ac333d0e8c3" providerId="ADAL" clId="{D6B64259-DF35-44FA-B39F-E4CA8D29327B}" dt="2023-10-11T17:34:26.575" v="15" actId="1076"/>
        <pc:sldMkLst>
          <pc:docMk/>
          <pc:sldMk cId="963554282" sldId="265"/>
        </pc:sldMkLst>
        <pc:spChg chg="mod">
          <ac:chgData name="Becky Ramsey" userId="0fee03d3-ceff-440e-9e0b-8ac333d0e8c3" providerId="ADAL" clId="{D6B64259-DF35-44FA-B39F-E4CA8D29327B}" dt="2023-10-11T17:29:28.503" v="8" actId="20577"/>
          <ac:spMkLst>
            <pc:docMk/>
            <pc:sldMk cId="963554282" sldId="265"/>
            <ac:spMk id="2" creationId="{CCED7AAF-4CDA-0CB3-A376-B0B4AAEE71F1}"/>
          </ac:spMkLst>
        </pc:spChg>
        <pc:spChg chg="del">
          <ac:chgData name="Becky Ramsey" userId="0fee03d3-ceff-440e-9e0b-8ac333d0e8c3" providerId="ADAL" clId="{D6B64259-DF35-44FA-B39F-E4CA8D29327B}" dt="2023-10-11T17:33:48.124" v="9" actId="22"/>
          <ac:spMkLst>
            <pc:docMk/>
            <pc:sldMk cId="963554282" sldId="265"/>
            <ac:spMk id="3" creationId="{5A55DD2D-59A2-F6BF-6D75-5F1BC4C21391}"/>
          </ac:spMkLst>
        </pc:spChg>
        <pc:picChg chg="add mod ord">
          <ac:chgData name="Becky Ramsey" userId="0fee03d3-ceff-440e-9e0b-8ac333d0e8c3" providerId="ADAL" clId="{D6B64259-DF35-44FA-B39F-E4CA8D29327B}" dt="2023-10-11T17:34:25.171" v="14" actId="1076"/>
          <ac:picMkLst>
            <pc:docMk/>
            <pc:sldMk cId="963554282" sldId="265"/>
            <ac:picMk id="5" creationId="{16B71852-175A-128E-8DEA-374E17A33016}"/>
          </ac:picMkLst>
        </pc:picChg>
        <pc:picChg chg="add mod">
          <ac:chgData name="Becky Ramsey" userId="0fee03d3-ceff-440e-9e0b-8ac333d0e8c3" providerId="ADAL" clId="{D6B64259-DF35-44FA-B39F-E4CA8D29327B}" dt="2023-10-11T17:34:26.575" v="15" actId="1076"/>
          <ac:picMkLst>
            <pc:docMk/>
            <pc:sldMk cId="963554282" sldId="265"/>
            <ac:picMk id="7" creationId="{1577EFE9-46E5-BAD6-A639-E2952237306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4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0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7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09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31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7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03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8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7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5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1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9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8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6A5DD3-399B-4A30-A863-AEA9BF92CC3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5219-82B9-4046-8C2C-3A417D59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a.spokaneschools.org/polpro/View.aspx?id=644" TargetMode="External"/><Relationship Id="rId4" Type="http://schemas.openxmlformats.org/officeDocument/2006/relationships/hyperlink" Target="https://weba.spokaneschools.org/polpro/View.aspx?id=64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www.spokaneschools.org/Page/617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5EFF9-0F1E-8429-092C-54D877141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/>
              <a:t>Superintendent’s Workgroup</a:t>
            </a:r>
            <a:br>
              <a:rPr lang="en-US" sz="6000" dirty="0"/>
            </a:br>
            <a:br>
              <a:rPr lang="en-US" sz="6000" dirty="0"/>
            </a:br>
            <a:r>
              <a:rPr lang="en-US" sz="4800" dirty="0"/>
              <a:t>Isolation and Restraint Updates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2C1F1-581E-FA9D-FFAD-D6469799C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920" y="5354315"/>
            <a:ext cx="10260990" cy="120976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October 11, 2023</a:t>
            </a:r>
          </a:p>
        </p:txBody>
      </p:sp>
    </p:spTree>
    <p:extLst>
      <p:ext uri="{BB962C8B-B14F-4D97-AF65-F5344CB8AC3E}">
        <p14:creationId xmlns:p14="http://schemas.microsoft.com/office/powerpoint/2010/main" val="68068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580986-AE61-3C79-1C00-5025B1844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Updated Restraint and Isolation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FACA-3EE2-66CA-6D62-241C18E1F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n-US">
                <a:hlinkClick r:id="rId4"/>
              </a:rPr>
              <a:t>Restraint and Isolation Policy </a:t>
            </a:r>
            <a:endParaRPr lang="en-US"/>
          </a:p>
          <a:p>
            <a:r>
              <a:rPr lang="en-US">
                <a:hlinkClick r:id="rId5"/>
              </a:rPr>
              <a:t>Restraint and Isolation Procedure</a:t>
            </a:r>
            <a:endParaRPr lang="en-US"/>
          </a:p>
          <a:p>
            <a:r>
              <a:rPr lang="en-US"/>
              <a:t>Passed by the School Board on September 20</a:t>
            </a:r>
            <a:r>
              <a:rPr lang="en-US" baseline="30000"/>
              <a:t>th</a:t>
            </a:r>
            <a:r>
              <a:rPr lang="en-US"/>
              <a:t>, 2023</a:t>
            </a:r>
          </a:p>
          <a:p>
            <a:r>
              <a:rPr lang="en-US"/>
              <a:t>Key Updates</a:t>
            </a:r>
          </a:p>
          <a:p>
            <a:pPr lvl="1"/>
            <a:r>
              <a:rPr lang="en-US"/>
              <a:t>Removed “Other Reasonable Force” from title. </a:t>
            </a:r>
          </a:p>
          <a:p>
            <a:pPr lvl="1"/>
            <a:r>
              <a:rPr lang="en-US"/>
              <a:t>Prohibition on Isolation</a:t>
            </a:r>
          </a:p>
          <a:p>
            <a:pPr lvl="1"/>
            <a:r>
              <a:rPr lang="en-US"/>
              <a:t>Clear definitions that include examples and non examples. </a:t>
            </a:r>
          </a:p>
          <a:p>
            <a:pPr lvl="1"/>
            <a:r>
              <a:rPr lang="en-US"/>
              <a:t>Additional reporting procedures and new timelines for communicating with the district and parents. </a:t>
            </a:r>
          </a:p>
          <a:p>
            <a:pPr lvl="1"/>
            <a:r>
              <a:rPr lang="en-US"/>
              <a:t>Addition of Room Clears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D7AAF-4CDA-0CB3-A376-B0B4AAEE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B71852-175A-128E-8DEA-374E17A33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540" y="1681219"/>
            <a:ext cx="6597989" cy="200670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77EFE9-46E5-BAD6-A639-E29522373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534" y="4386165"/>
            <a:ext cx="6426530" cy="158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5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326891-03FF-8082-E255-25D3D644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Room Clear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2DDFC-BDFB-F130-42C7-968813966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Definition:  </a:t>
            </a:r>
            <a:r>
              <a:rPr lang="en-US" sz="1500" i="1" dirty="0"/>
              <a:t>The removal of students and staff from a space where a student’s behavior presents imminent risk of harm to themselves, or others and all other de-escalation attempts have failed. A room clear is used to eliminate the risk of harm without the need for restraint. A room clear should not be used for low-intensity behaviors such as non-compliance or work refusal. At least one staff member must be present at all times in the room with the student to be defined as a room clear. Room clears will be documented and reported to parents.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Key Elements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Staff member must be present at all times. 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Documented and tracked for patterns of behavior.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States when a room clear should not happen and the limited circumstances when it could occur. 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Parents will be notified if their child’s behavior led to a room clear. 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93882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289E2F-7157-AAD1-22CB-F1C2F0B6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Complaint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3C4D0-A78E-CDBD-B7E2-0F4AB3548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4"/>
              </a:rPr>
              <a:t>Report a Concern- Restraint and Isolation</a:t>
            </a:r>
          </a:p>
          <a:p>
            <a:r>
              <a:rPr lang="en-US" dirty="0"/>
              <a:t>Fillable digital form- no need for printing at home. Emails directly to Intervention Coordinator</a:t>
            </a:r>
          </a:p>
          <a:p>
            <a:r>
              <a:rPr lang="en-US" dirty="0"/>
              <a:t>Prohibition of Retaliation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F0C83-AF14-618A-5DA0-E2FBB2744C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945" y="4335203"/>
            <a:ext cx="3521359" cy="84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9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7E43F-6D9E-D936-E0BD-E9CBFFA3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Program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54B37-E39A-13E3-7678-995CC5349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417" y="1122724"/>
            <a:ext cx="4910261" cy="4761242"/>
          </a:xfrm>
        </p:spPr>
        <p:txBody>
          <a:bodyPr anchor="ctr">
            <a:normAutofit fontScale="85000" lnSpcReduction="10000"/>
          </a:bodyPr>
          <a:lstStyle/>
          <a:p>
            <a:pPr>
              <a:spcBef>
                <a:spcPts val="700"/>
              </a:spcBef>
              <a:spcAft>
                <a:spcPts val="700"/>
              </a:spcAft>
            </a:pPr>
            <a:r>
              <a:rPr lang="en-US" dirty="0">
                <a:latin typeface="Gill Sans MT"/>
                <a:ea typeface="Calibri"/>
                <a:cs typeface="Calibri"/>
              </a:rPr>
              <a:t>What: </a:t>
            </a:r>
            <a:endParaRPr lang="en-US" dirty="0"/>
          </a:p>
          <a:p>
            <a:pPr lvl="1">
              <a:spcBef>
                <a:spcPts val="700"/>
              </a:spcBef>
              <a:spcAft>
                <a:spcPts val="700"/>
              </a:spcAft>
            </a:pPr>
            <a:r>
              <a:rPr lang="en-US" dirty="0">
                <a:latin typeface="Gill Sans MT"/>
                <a:ea typeface="Calibri"/>
                <a:cs typeface="Calibri"/>
              </a:rPr>
              <a:t>Standards outline expected components while allowing for individualization. </a:t>
            </a:r>
            <a:endParaRPr lang="en-US" dirty="0"/>
          </a:p>
          <a:p>
            <a:pPr lvl="1">
              <a:spcBef>
                <a:spcPts val="700"/>
              </a:spcBef>
              <a:spcAft>
                <a:spcPts val="700"/>
              </a:spcAft>
            </a:pPr>
            <a:r>
              <a:rPr lang="en-US" dirty="0">
                <a:latin typeface="Gill Sans MT"/>
                <a:ea typeface="Calibri"/>
                <a:cs typeface="Calibri"/>
              </a:rPr>
              <a:t>Components:  Physical environment, classroom management, proactive behavior management system, responses to behavior, general education access, staff management, data management, instructional strategies</a:t>
            </a:r>
          </a:p>
          <a:p>
            <a:pPr>
              <a:spcBef>
                <a:spcPts val="700"/>
              </a:spcBef>
              <a:spcAft>
                <a:spcPts val="700"/>
              </a:spcAft>
            </a:pPr>
            <a:r>
              <a:rPr lang="en-US" dirty="0">
                <a:ea typeface="Calibri"/>
                <a:cs typeface="Calibri"/>
              </a:rPr>
              <a:t>Why:</a:t>
            </a:r>
          </a:p>
          <a:p>
            <a:pPr lvl="1">
              <a:spcBef>
                <a:spcPts val="700"/>
              </a:spcBef>
              <a:spcAft>
                <a:spcPts val="700"/>
              </a:spcAft>
            </a:pPr>
            <a:r>
              <a:rPr lang="en-US" dirty="0">
                <a:latin typeface="Gill Sans MT"/>
              </a:rPr>
              <a:t>Required component of the DOJ settlement agreement</a:t>
            </a:r>
          </a:p>
          <a:p>
            <a:pPr lvl="1">
              <a:spcBef>
                <a:spcPts val="700"/>
              </a:spcBef>
              <a:spcAft>
                <a:spcPts val="700"/>
              </a:spcAft>
            </a:pPr>
            <a:r>
              <a:rPr lang="en-US" dirty="0">
                <a:latin typeface="Gill Sans MT"/>
              </a:rPr>
              <a:t>Consistency for students moving between programs/schools (move ups, school transfers)</a:t>
            </a:r>
          </a:p>
          <a:p>
            <a:pPr lvl="1">
              <a:spcBef>
                <a:spcPts val="700"/>
              </a:spcBef>
              <a:spcAft>
                <a:spcPts val="700"/>
              </a:spcAft>
            </a:pPr>
            <a:r>
              <a:rPr lang="en-US" dirty="0">
                <a:latin typeface="Gill Sans MT"/>
              </a:rPr>
              <a:t>Promotes equitable practices across programs</a:t>
            </a:r>
          </a:p>
          <a:p>
            <a:pPr marL="457200" lvl="1" indent="0">
              <a:spcBef>
                <a:spcPts val="700"/>
              </a:spcBef>
              <a:spcAft>
                <a:spcPts val="700"/>
              </a:spcAft>
              <a:buNone/>
            </a:pPr>
            <a:endParaRPr lang="en-US" dirty="0">
              <a:ea typeface="Calibri"/>
              <a:cs typeface="Calibri"/>
            </a:endParaRPr>
          </a:p>
          <a:p>
            <a:pPr>
              <a:spcBef>
                <a:spcPts val="700"/>
              </a:spcBef>
              <a:spcAft>
                <a:spcPts val="700"/>
              </a:spcAft>
            </a:pPr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8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328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Gill Sans MT</vt:lpstr>
      <vt:lpstr>Wingdings 3</vt:lpstr>
      <vt:lpstr>Ion</vt:lpstr>
      <vt:lpstr>Superintendent’s Workgroup  Isolation and Restraint Updates</vt:lpstr>
      <vt:lpstr>Updated Restraint and Isolation Policy</vt:lpstr>
      <vt:lpstr>Examples</vt:lpstr>
      <vt:lpstr>Room Clear</vt:lpstr>
      <vt:lpstr>Complaint Procedure</vt:lpstr>
      <vt:lpstr>Program Standards</vt:lpstr>
    </vt:vector>
  </TitlesOfParts>
  <Company>Spokane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SWG- Special Education Subcommittee</dc:title>
  <dc:creator>Becky Ramsey</dc:creator>
  <cp:lastModifiedBy>Becky Ramsey</cp:lastModifiedBy>
  <cp:revision>2</cp:revision>
  <dcterms:created xsi:type="dcterms:W3CDTF">2023-10-02T16:55:51Z</dcterms:created>
  <dcterms:modified xsi:type="dcterms:W3CDTF">2023-10-11T17:34:27Z</dcterms:modified>
</cp:coreProperties>
</file>